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4.svg" ContentType="image/svg+xml"/>
  <Override PartName="/ppt/media/image28.svg" ContentType="image/svg+xml"/>
  <Override PartName="/ppt/media/image30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7.svg" ContentType="image/svg+xml"/>
  <Override PartName="/ppt/media/image5.svg" ContentType="image/svg+xml"/>
  <Override PartName="/ppt/media/image50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DM Sans Bold"/>
      <p:bold r:id="rId23"/>
    </p:embeddedFont>
    <p:embeddedFont>
      <p:font typeface="Canva Sans Bold" panose="020B0803030501040103"/>
      <p:bold r:id="rId24"/>
    </p:embeddedFont>
    <p:embeddedFont>
      <p:font typeface="Canva Sans" panose="020B0503030501040103"/>
      <p:regular r:id="rId25"/>
    </p:embeddedFont>
    <p:embeddedFont>
      <p:font typeface="Montserrat Ultra-Bold" panose="00000900000000000000"/>
      <p:bold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3" Type="http://schemas.openxmlformats.org/officeDocument/2006/relationships/image" Target="../media/image45.jpeg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22.jpe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jpe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5.svg"/><Relationship Id="rId12" Type="http://schemas.openxmlformats.org/officeDocument/2006/relationships/image" Target="../media/image34.png"/><Relationship Id="rId11" Type="http://schemas.openxmlformats.org/officeDocument/2006/relationships/image" Target="../media/image44.svg"/><Relationship Id="rId10" Type="http://schemas.openxmlformats.org/officeDocument/2006/relationships/image" Target="../media/image43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3.jpe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3" Type="http://schemas.openxmlformats.org/officeDocument/2006/relationships/image" Target="../media/image48.jpeg"/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3.jpeg"/><Relationship Id="rId2" Type="http://schemas.openxmlformats.org/officeDocument/2006/relationships/image" Target="../media/image9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22.jpe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svg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8990" y="-647892"/>
            <a:ext cx="9332001" cy="9647745"/>
          </a:xfrm>
          <a:custGeom>
            <a:avLst/>
            <a:gdLst/>
            <a:ahLst/>
            <a:cxnLst/>
            <a:rect l="l" t="t" r="r" b="b"/>
            <a:pathLst>
              <a:path w="9332001" h="9647745">
                <a:moveTo>
                  <a:pt x="0" y="0"/>
                </a:moveTo>
                <a:lnTo>
                  <a:pt x="9332001" y="0"/>
                </a:lnTo>
                <a:lnTo>
                  <a:pt x="9332001" y="9647746"/>
                </a:lnTo>
                <a:lnTo>
                  <a:pt x="0" y="96477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787654" y="1202845"/>
            <a:ext cx="5656404" cy="5575125"/>
            <a:chOff x="0" y="0"/>
            <a:chExt cx="833955" cy="821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21971"/>
            </a:xfrm>
            <a:custGeom>
              <a:avLst/>
              <a:gdLst/>
              <a:ahLst/>
              <a:cxnLst/>
              <a:rect l="l" t="t" r="r" b="b"/>
              <a:pathLst>
                <a:path w="833955" h="821971">
                  <a:moveTo>
                    <a:pt x="416977" y="0"/>
                  </a:moveTo>
                  <a:cubicBezTo>
                    <a:pt x="186687" y="0"/>
                    <a:pt x="0" y="184005"/>
                    <a:pt x="0" y="410986"/>
                  </a:cubicBezTo>
                  <a:cubicBezTo>
                    <a:pt x="0" y="637967"/>
                    <a:pt x="186687" y="821971"/>
                    <a:pt x="416977" y="821971"/>
                  </a:cubicBezTo>
                  <a:cubicBezTo>
                    <a:pt x="647268" y="821971"/>
                    <a:pt x="833955" y="637967"/>
                    <a:pt x="833955" y="410986"/>
                  </a:cubicBezTo>
                  <a:cubicBezTo>
                    <a:pt x="833955" y="184005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37611" r="-3761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479397" y="-528210"/>
            <a:ext cx="5016194" cy="4175981"/>
          </a:xfrm>
          <a:custGeom>
            <a:avLst/>
            <a:gdLst/>
            <a:ahLst/>
            <a:cxnLst/>
            <a:rect l="l" t="t" r="r" b="b"/>
            <a:pathLst>
              <a:path w="5016194" h="4175981">
                <a:moveTo>
                  <a:pt x="0" y="0"/>
                </a:moveTo>
                <a:lnTo>
                  <a:pt x="5016194" y="0"/>
                </a:lnTo>
                <a:lnTo>
                  <a:pt x="5016194" y="4175981"/>
                </a:lnTo>
                <a:lnTo>
                  <a:pt x="0" y="4175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3744297" y="8199009"/>
            <a:ext cx="5016194" cy="4175981"/>
          </a:xfrm>
          <a:custGeom>
            <a:avLst/>
            <a:gdLst/>
            <a:ahLst/>
            <a:cxnLst/>
            <a:rect l="l" t="t" r="r" b="b"/>
            <a:pathLst>
              <a:path w="5016194" h="4175981">
                <a:moveTo>
                  <a:pt x="0" y="0"/>
                </a:moveTo>
                <a:lnTo>
                  <a:pt x="5016194" y="0"/>
                </a:lnTo>
                <a:lnTo>
                  <a:pt x="5016194" y="4175982"/>
                </a:lnTo>
                <a:lnTo>
                  <a:pt x="0" y="417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4846" y="8543627"/>
            <a:ext cx="3798781" cy="2611662"/>
          </a:xfrm>
          <a:custGeom>
            <a:avLst/>
            <a:gdLst/>
            <a:ahLst/>
            <a:cxnLst/>
            <a:rect l="l" t="t" r="r" b="b"/>
            <a:pathLst>
              <a:path w="3798781" h="2611662">
                <a:moveTo>
                  <a:pt x="0" y="0"/>
                </a:moveTo>
                <a:lnTo>
                  <a:pt x="3798781" y="0"/>
                </a:lnTo>
                <a:lnTo>
                  <a:pt x="3798781" y="2611662"/>
                </a:lnTo>
                <a:lnTo>
                  <a:pt x="0" y="261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447724" y="2836241"/>
            <a:ext cx="7279256" cy="291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5"/>
              </a:lnSpc>
            </a:pPr>
            <a:r>
              <a:rPr lang="en-US" sz="6375" b="1" spc="-19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Image Clustering </a:t>
            </a:r>
            <a:endParaRPr lang="en-US" sz="6375" b="1" spc="-19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7715"/>
              </a:lnSpc>
            </a:pPr>
            <a:r>
              <a:rPr lang="en-US" sz="6375" b="1" spc="-19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+  </a:t>
            </a:r>
            <a:endParaRPr lang="en-US" sz="6375" b="1" spc="-19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7715"/>
              </a:lnSpc>
            </a:pPr>
            <a:r>
              <a:rPr lang="en-US" sz="6375" b="1" spc="-19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Retrieval System</a:t>
            </a:r>
            <a:endParaRPr lang="en-US" sz="6375" b="1" spc="-19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6800" y="6058032"/>
            <a:ext cx="6943777" cy="186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</a:pPr>
            <a:r>
              <a:rPr lang="en-US" sz="259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SUMAMA SULEMAN (22F-BSAI-12)</a:t>
            </a:r>
            <a:endParaRPr lang="en-US" sz="259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635"/>
              </a:lnSpc>
            </a:pPr>
            <a:r>
              <a:rPr lang="en-US" sz="259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M.KAIF ABDULLAH (22F-BSAI-19)</a:t>
            </a:r>
            <a:endParaRPr lang="en-US" sz="259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635"/>
              </a:lnSpc>
            </a:pPr>
            <a:r>
              <a:rPr lang="en-US" sz="259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MUZNA SIDDIQUI (22F-BSAI-37)</a:t>
            </a:r>
            <a:endParaRPr lang="en-US" sz="259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635"/>
              </a:lnSpc>
            </a:pPr>
            <a:r>
              <a:rPr lang="en-US" sz="259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MAHEEN SIDDIQUI (22F-BSAI-49)</a:t>
            </a:r>
            <a:endParaRPr lang="en-US" sz="259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573" y="1028700"/>
            <a:ext cx="4120142" cy="4120142"/>
          </a:xfrm>
          <a:custGeom>
            <a:avLst/>
            <a:gdLst/>
            <a:ahLst/>
            <a:cxnLst/>
            <a:rect l="l" t="t" r="r" b="b"/>
            <a:pathLst>
              <a:path w="4120142" h="4120142">
                <a:moveTo>
                  <a:pt x="0" y="0"/>
                </a:moveTo>
                <a:lnTo>
                  <a:pt x="4120142" y="0"/>
                </a:lnTo>
                <a:lnTo>
                  <a:pt x="4120142" y="4120142"/>
                </a:lnTo>
                <a:lnTo>
                  <a:pt x="0" y="41201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50918" y="1363943"/>
            <a:ext cx="3459453" cy="3449657"/>
            <a:chOff x="0" y="0"/>
            <a:chExt cx="833955" cy="831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16477" r="-1647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5142971" y="7459009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5784084" y="4352712"/>
            <a:ext cx="8606412" cy="2347104"/>
            <a:chOff x="0" y="0"/>
            <a:chExt cx="3564400" cy="9720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64399" cy="972068"/>
            </a:xfrm>
            <a:custGeom>
              <a:avLst/>
              <a:gdLst/>
              <a:ahLst/>
              <a:cxnLst/>
              <a:rect l="l" t="t" r="r" b="b"/>
              <a:pathLst>
                <a:path w="3564399" h="972068">
                  <a:moveTo>
                    <a:pt x="0" y="0"/>
                  </a:moveTo>
                  <a:lnTo>
                    <a:pt x="3564399" y="0"/>
                  </a:lnTo>
                  <a:lnTo>
                    <a:pt x="3564399" y="972068"/>
                  </a:lnTo>
                  <a:lnTo>
                    <a:pt x="0" y="972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564400" cy="1010168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5784084" y="7140703"/>
            <a:ext cx="8606412" cy="2375706"/>
            <a:chOff x="0" y="0"/>
            <a:chExt cx="3564400" cy="983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4399" cy="983914"/>
            </a:xfrm>
            <a:custGeom>
              <a:avLst/>
              <a:gdLst/>
              <a:ahLst/>
              <a:cxnLst/>
              <a:rect l="l" t="t" r="r" b="b"/>
              <a:pathLst>
                <a:path w="3564399" h="983914">
                  <a:moveTo>
                    <a:pt x="0" y="0"/>
                  </a:moveTo>
                  <a:lnTo>
                    <a:pt x="3564399" y="0"/>
                  </a:lnTo>
                  <a:lnTo>
                    <a:pt x="3564399" y="983914"/>
                  </a:lnTo>
                  <a:lnTo>
                    <a:pt x="0" y="9839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64400" cy="1022014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84084" y="961528"/>
            <a:ext cx="10208609" cy="76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CLUSTERING TECHNIQUES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84084" y="2849606"/>
            <a:ext cx="10208609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Two clustering techniques were implemented: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43977" y="4581035"/>
            <a:ext cx="4865716" cy="38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3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K-Means Clustering</a:t>
            </a:r>
            <a:endParaRPr lang="en-US" sz="23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43977" y="5028909"/>
            <a:ext cx="7945085" cy="148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1855" spc="26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K-Means clustering groups images into a predefined number of clusters. Images with similar features are placed in the same cluster, making it easier to analyze and organize large image datasets.</a:t>
            </a:r>
            <a:endParaRPr lang="en-US" sz="1855" spc="26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43977" y="7420909"/>
            <a:ext cx="6815428" cy="38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3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Hierarchical Clustering</a:t>
            </a:r>
            <a:endParaRPr lang="en-US" sz="23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43977" y="7868536"/>
            <a:ext cx="7498203" cy="146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1855" spc="26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Hierarchical clustering builds a tree-like structure that shows relationships between images. It is useful for analyzing similarity at different levels, allowing a more detailed view of how images are related.</a:t>
            </a:r>
            <a:endParaRPr lang="en-US" sz="1855" spc="26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8" name="Freeform 18"/>
          <p:cNvSpPr/>
          <p:nvPr/>
        </p:nvSpPr>
        <p:spPr>
          <a:xfrm rot="4695726">
            <a:off x="-546991" y="5593261"/>
            <a:ext cx="5348921" cy="5348921"/>
          </a:xfrm>
          <a:custGeom>
            <a:avLst/>
            <a:gdLst/>
            <a:ahLst/>
            <a:cxnLst/>
            <a:rect l="l" t="t" r="r" b="b"/>
            <a:pathLst>
              <a:path w="5348921" h="5348921">
                <a:moveTo>
                  <a:pt x="0" y="0"/>
                </a:moveTo>
                <a:lnTo>
                  <a:pt x="5348921" y="0"/>
                </a:lnTo>
                <a:lnTo>
                  <a:pt x="5348921" y="5348921"/>
                </a:lnTo>
                <a:lnTo>
                  <a:pt x="0" y="5348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15230">
            <a:off x="-1870663" y="-1257623"/>
            <a:ext cx="5348921" cy="5348921"/>
          </a:xfrm>
          <a:custGeom>
            <a:avLst/>
            <a:gdLst/>
            <a:ahLst/>
            <a:cxnLst/>
            <a:rect l="l" t="t" r="r" b="b"/>
            <a:pathLst>
              <a:path w="5348921" h="5348921">
                <a:moveTo>
                  <a:pt x="0" y="0"/>
                </a:moveTo>
                <a:lnTo>
                  <a:pt x="5348921" y="0"/>
                </a:lnTo>
                <a:lnTo>
                  <a:pt x="5348921" y="5348921"/>
                </a:lnTo>
                <a:lnTo>
                  <a:pt x="0" y="53489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>
            <a:off x="17491462" y="-1652413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054640" y="3613850"/>
            <a:ext cx="6826125" cy="5981392"/>
          </a:xfrm>
          <a:custGeom>
            <a:avLst/>
            <a:gdLst/>
            <a:ahLst/>
            <a:cxnLst/>
            <a:rect l="l" t="t" r="r" b="b"/>
            <a:pathLst>
              <a:path w="6826125" h="5981392">
                <a:moveTo>
                  <a:pt x="0" y="0"/>
                </a:moveTo>
                <a:lnTo>
                  <a:pt x="6826124" y="0"/>
                </a:lnTo>
                <a:lnTo>
                  <a:pt x="6826124" y="5981392"/>
                </a:lnTo>
                <a:lnTo>
                  <a:pt x="0" y="5981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4483497" y="4187949"/>
            <a:ext cx="4023793" cy="3965973"/>
            <a:chOff x="0" y="0"/>
            <a:chExt cx="833955" cy="821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3955" cy="821971"/>
            </a:xfrm>
            <a:custGeom>
              <a:avLst/>
              <a:gdLst/>
              <a:ahLst/>
              <a:cxnLst/>
              <a:rect l="l" t="t" r="r" b="b"/>
              <a:pathLst>
                <a:path w="833955" h="821971">
                  <a:moveTo>
                    <a:pt x="416977" y="0"/>
                  </a:moveTo>
                  <a:cubicBezTo>
                    <a:pt x="186687" y="0"/>
                    <a:pt x="0" y="184005"/>
                    <a:pt x="0" y="410986"/>
                  </a:cubicBezTo>
                  <a:cubicBezTo>
                    <a:pt x="0" y="637967"/>
                    <a:pt x="186687" y="821971"/>
                    <a:pt x="416977" y="821971"/>
                  </a:cubicBezTo>
                  <a:cubicBezTo>
                    <a:pt x="647268" y="821971"/>
                    <a:pt x="833955" y="637967"/>
                    <a:pt x="833955" y="410986"/>
                  </a:cubicBezTo>
                  <a:cubicBezTo>
                    <a:pt x="833955" y="184005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6"/>
              <a:stretch>
                <a:fillRect l="-22695" r="-2269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12881" y="1718684"/>
            <a:ext cx="11910048" cy="75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IMAGE RETRIEVAL PROCESS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612881" y="5131196"/>
            <a:ext cx="748274" cy="686532"/>
            <a:chOff x="0" y="0"/>
            <a:chExt cx="309903" cy="284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50777" y="5665283"/>
            <a:ext cx="4458623" cy="61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query image is uploaded into the system to find similar images from the dataset.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777" y="5131196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Query Image Upload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7333760" y="5131196"/>
            <a:ext cx="748274" cy="686532"/>
            <a:chOff x="0" y="0"/>
            <a:chExt cx="309903" cy="2843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71656" y="5621863"/>
            <a:ext cx="4458623" cy="92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feature embedding of the uploaded image is extracted using the pre-trained ResNet50 model.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71656" y="5131196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Extraction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612881" y="7223072"/>
            <a:ext cx="748274" cy="686532"/>
            <a:chOff x="0" y="0"/>
            <a:chExt cx="309903" cy="2843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50777" y="7713739"/>
            <a:ext cx="4458623" cy="92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Cosine similarity is calculated between the query image embedding and all dataset embeddings to measure how similar they are.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50777" y="7247421"/>
            <a:ext cx="5157121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Similarity Computation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7333760" y="7223072"/>
            <a:ext cx="748274" cy="686532"/>
            <a:chOff x="0" y="0"/>
            <a:chExt cx="309903" cy="2843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7475" y="5257280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28354" y="5257280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07475" y="7349156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428354" y="7349156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71656" y="7713739"/>
            <a:ext cx="4458623" cy="92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Top-K most similar images are retrieved based on similarity scores and displayed to the user.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71656" y="7247421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Top-K Retrieval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12881" y="3556700"/>
            <a:ext cx="10607329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image retrieval process works as follows: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40944">
            <a:off x="12668608" y="-2106108"/>
            <a:ext cx="7072937" cy="7072937"/>
          </a:xfrm>
          <a:custGeom>
            <a:avLst/>
            <a:gdLst/>
            <a:ahLst/>
            <a:cxnLst/>
            <a:rect l="l" t="t" r="r" b="b"/>
            <a:pathLst>
              <a:path w="7072937" h="7072937">
                <a:moveTo>
                  <a:pt x="0" y="0"/>
                </a:moveTo>
                <a:lnTo>
                  <a:pt x="7072937" y="0"/>
                </a:lnTo>
                <a:lnTo>
                  <a:pt x="7072937" y="7072937"/>
                </a:lnTo>
                <a:lnTo>
                  <a:pt x="0" y="70729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246361" y="131823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7" y="0"/>
                </a:lnTo>
                <a:lnTo>
                  <a:pt x="1593077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598135" y="1783099"/>
            <a:ext cx="12758041" cy="81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5"/>
              </a:lnSpc>
            </a:pPr>
            <a:r>
              <a:rPr lang="en-US" sz="532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CODE IMPLEMENTATION</a:t>
            </a:r>
            <a:endParaRPr lang="en-US" sz="532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Freeform 5"/>
          <p:cNvSpPr/>
          <p:nvPr/>
        </p:nvSpPr>
        <p:spPr>
          <a:xfrm rot="-2479342">
            <a:off x="14611752" y="6871028"/>
            <a:ext cx="3619310" cy="4114800"/>
          </a:xfrm>
          <a:custGeom>
            <a:avLst/>
            <a:gdLst/>
            <a:ahLst/>
            <a:cxnLst/>
            <a:rect l="l" t="t" r="r" b="b"/>
            <a:pathLst>
              <a:path w="3619310" h="4114800">
                <a:moveTo>
                  <a:pt x="0" y="0"/>
                </a:moveTo>
                <a:lnTo>
                  <a:pt x="3619309" y="0"/>
                </a:lnTo>
                <a:lnTo>
                  <a:pt x="3619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917161" y="4779321"/>
            <a:ext cx="5774871" cy="5774871"/>
          </a:xfrm>
          <a:custGeom>
            <a:avLst/>
            <a:gdLst/>
            <a:ahLst/>
            <a:cxnLst/>
            <a:rect l="l" t="t" r="r" b="b"/>
            <a:pathLst>
              <a:path w="5774871" h="5774871">
                <a:moveTo>
                  <a:pt x="5774872" y="0"/>
                </a:moveTo>
                <a:lnTo>
                  <a:pt x="0" y="0"/>
                </a:lnTo>
                <a:lnTo>
                  <a:pt x="0" y="5774871"/>
                </a:lnTo>
                <a:lnTo>
                  <a:pt x="5774872" y="5774871"/>
                </a:lnTo>
                <a:lnTo>
                  <a:pt x="5774872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4527" y="626920"/>
            <a:ext cx="5938843" cy="5938843"/>
          </a:xfrm>
          <a:custGeom>
            <a:avLst/>
            <a:gdLst/>
            <a:ahLst/>
            <a:cxnLst/>
            <a:rect l="l" t="t" r="r" b="b"/>
            <a:pathLst>
              <a:path w="5938843" h="5938843">
                <a:moveTo>
                  <a:pt x="0" y="0"/>
                </a:moveTo>
                <a:lnTo>
                  <a:pt x="5938842" y="0"/>
                </a:lnTo>
                <a:lnTo>
                  <a:pt x="5938842" y="5938842"/>
                </a:lnTo>
                <a:lnTo>
                  <a:pt x="0" y="59388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93147" y="4599538"/>
            <a:ext cx="4411612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Input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93147" y="6394144"/>
            <a:ext cx="5060597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Decision Boundary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93147" y="8075834"/>
            <a:ext cx="5453548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High-Dimensional Performance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2322465" y="1301375"/>
            <a:ext cx="4602966" cy="4589932"/>
            <a:chOff x="0" y="0"/>
            <a:chExt cx="833955" cy="831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23186" r="-2318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521022" y="6639841"/>
            <a:ext cx="3619309" cy="4114800"/>
          </a:xfrm>
          <a:custGeom>
            <a:avLst/>
            <a:gdLst/>
            <a:ahLst/>
            <a:cxnLst/>
            <a:rect l="l" t="t" r="r" b="b"/>
            <a:pathLst>
              <a:path w="3619309" h="4114800">
                <a:moveTo>
                  <a:pt x="0" y="0"/>
                </a:moveTo>
                <a:lnTo>
                  <a:pt x="3619309" y="0"/>
                </a:lnTo>
                <a:lnTo>
                  <a:pt x="3619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2068" y="704971"/>
            <a:ext cx="10208609" cy="76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SUPPORT VECTOR SYSTEM (SVM)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2068" y="2593049"/>
            <a:ext cx="10208609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Support Vector Machine (SVM) was used for image classification.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612881" y="4637638"/>
            <a:ext cx="748274" cy="686532"/>
            <a:chOff x="0" y="0"/>
            <a:chExt cx="309903" cy="2843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07475" y="4763722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612881" y="6535288"/>
            <a:ext cx="748274" cy="686532"/>
            <a:chOff x="0" y="0"/>
            <a:chExt cx="997699" cy="915376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612881" y="8431495"/>
            <a:ext cx="748274" cy="686532"/>
            <a:chOff x="0" y="0"/>
            <a:chExt cx="997699" cy="915376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593147" y="8417507"/>
            <a:ext cx="5964313" cy="10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695" spc="23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SVM performs well on high-dimensional data, making it suitable for deep embeddings.</a:t>
            </a:r>
            <a:endParaRPr lang="en-US" sz="1695" spc="23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2735"/>
              </a:lnSpc>
            </a:pPr>
          </a:p>
        </p:txBody>
      </p:sp>
      <p:sp>
        <p:nvSpPr>
          <p:cNvPr id="26" name="TextBox 26"/>
          <p:cNvSpPr txBox="1"/>
          <p:nvPr/>
        </p:nvSpPr>
        <p:spPr>
          <a:xfrm>
            <a:off x="2593147" y="4982321"/>
            <a:ext cx="6024319" cy="66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695" spc="23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Deep features extracted from ResNet50 were used as input for classification.</a:t>
            </a:r>
            <a:endParaRPr lang="en-US" sz="1695" spc="23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93147" y="6778380"/>
            <a:ext cx="5964313" cy="66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695" spc="23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SVM finds an optimal decision boundary between different classes.</a:t>
            </a:r>
            <a:endParaRPr lang="en-US" sz="1695" spc="23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8" name="Freeform 28"/>
          <p:cNvSpPr/>
          <p:nvPr/>
        </p:nvSpPr>
        <p:spPr>
          <a:xfrm rot="-5400000">
            <a:off x="16462762" y="5486545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29"/>
          <p:cNvSpPr txBox="1"/>
          <p:nvPr/>
        </p:nvSpPr>
        <p:spPr>
          <a:xfrm>
            <a:off x="1122068" y="2862771"/>
            <a:ext cx="10208609" cy="100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SVM allows accurate classification without training a deep model from scratch.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07" y="1932769"/>
            <a:ext cx="4310922" cy="4310922"/>
          </a:xfrm>
          <a:custGeom>
            <a:avLst/>
            <a:gdLst/>
            <a:ahLst/>
            <a:cxnLst/>
            <a:rect l="l" t="t" r="r" b="b"/>
            <a:pathLst>
              <a:path w="4310922" h="4310922">
                <a:moveTo>
                  <a:pt x="0" y="0"/>
                </a:moveTo>
                <a:lnTo>
                  <a:pt x="4310922" y="0"/>
                </a:lnTo>
                <a:lnTo>
                  <a:pt x="4310922" y="4310922"/>
                </a:lnTo>
                <a:lnTo>
                  <a:pt x="0" y="43109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06044" y="2359515"/>
            <a:ext cx="3467248" cy="3457430"/>
            <a:chOff x="0" y="0"/>
            <a:chExt cx="833955" cy="831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35593" r="-3559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04445" y="7324870"/>
            <a:ext cx="5870447" cy="2962130"/>
          </a:xfrm>
          <a:custGeom>
            <a:avLst/>
            <a:gdLst/>
            <a:ahLst/>
            <a:cxnLst/>
            <a:rect l="l" t="t" r="r" b="b"/>
            <a:pathLst>
              <a:path w="5870447" h="2962130">
                <a:moveTo>
                  <a:pt x="0" y="0"/>
                </a:moveTo>
                <a:lnTo>
                  <a:pt x="5870446" y="0"/>
                </a:lnTo>
                <a:lnTo>
                  <a:pt x="5870446" y="2962130"/>
                </a:lnTo>
                <a:lnTo>
                  <a:pt x="0" y="296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3702" y="7490086"/>
            <a:ext cx="3782187" cy="4114800"/>
          </a:xfrm>
          <a:custGeom>
            <a:avLst/>
            <a:gdLst/>
            <a:ahLst/>
            <a:cxnLst/>
            <a:rect l="l" t="t" r="r" b="b"/>
            <a:pathLst>
              <a:path w="3782187" h="4114800">
                <a:moveTo>
                  <a:pt x="0" y="0"/>
                </a:moveTo>
                <a:lnTo>
                  <a:pt x="3782187" y="0"/>
                </a:lnTo>
                <a:lnTo>
                  <a:pt x="37821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78335" y="744789"/>
            <a:ext cx="9750099" cy="76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ROLE OF SVM IN THE SYSTEM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78335" y="2661863"/>
            <a:ext cx="8783131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The role of SVM in this project includes: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03584" y="4670173"/>
            <a:ext cx="5910018" cy="92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Classifying images based on the extracted embeddings allows the system to make predictions using meaningful feature representations.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3584" y="6500883"/>
            <a:ext cx="5910018" cy="61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approach improves classification accuracy while keeping computational cost minimal.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03584" y="8329838"/>
            <a:ext cx="5910018" cy="92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vIt handles limited labeled data efficiently and enhances the overall performance of the system.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250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8503584" y="4179506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Image Classification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03584" y="6065183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 and Efficiency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03584" y="7839171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Handling and Performance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978335" y="4036631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01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78335" y="5762866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02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78335" y="7696296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03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8169" y="6087797"/>
            <a:ext cx="5348921" cy="5348921"/>
          </a:xfrm>
          <a:custGeom>
            <a:avLst/>
            <a:gdLst/>
            <a:ahLst/>
            <a:cxnLst/>
            <a:rect l="l" t="t" r="r" b="b"/>
            <a:pathLst>
              <a:path w="5348921" h="5348921">
                <a:moveTo>
                  <a:pt x="0" y="0"/>
                </a:moveTo>
                <a:lnTo>
                  <a:pt x="5348921" y="0"/>
                </a:lnTo>
                <a:lnTo>
                  <a:pt x="5348921" y="5348922"/>
                </a:lnTo>
                <a:lnTo>
                  <a:pt x="0" y="53489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232162" y="7278285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14829344" y="0"/>
            <a:ext cx="4323632" cy="1167381"/>
          </a:xfrm>
          <a:custGeom>
            <a:avLst/>
            <a:gdLst/>
            <a:ahLst/>
            <a:cxnLst/>
            <a:rect l="l" t="t" r="r" b="b"/>
            <a:pathLst>
              <a:path w="4323632" h="1167381">
                <a:moveTo>
                  <a:pt x="0" y="0"/>
                </a:moveTo>
                <a:lnTo>
                  <a:pt x="4323632" y="0"/>
                </a:lnTo>
                <a:lnTo>
                  <a:pt x="4323632" y="1167381"/>
                </a:lnTo>
                <a:lnTo>
                  <a:pt x="0" y="116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598135" y="1610252"/>
            <a:ext cx="12758041" cy="81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5"/>
              </a:lnSpc>
            </a:pPr>
            <a:r>
              <a:rPr lang="en-US" sz="532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AND OBSERVATIONS</a:t>
            </a:r>
            <a:endParaRPr lang="en-US" sz="532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3491" y="3555446"/>
            <a:ext cx="10607329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5"/>
              </a:lnSpc>
            </a:pPr>
            <a:r>
              <a:rPr lang="en-US" sz="1735" spc="86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following results were observed:</a:t>
            </a:r>
            <a:endParaRPr lang="en-US" sz="1735" spc="86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85446" y="4435343"/>
            <a:ext cx="5110844" cy="375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6395" lvl="1" indent="-182880" algn="l">
              <a:lnSpc>
                <a:spcPts val="2735"/>
              </a:lnSpc>
              <a:buFont typeface="Arial" panose="020B0604020202020204"/>
              <a:buChar char="•"/>
            </a:pPr>
            <a:r>
              <a:rPr lang="en-US" sz="1695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ResNet50 extracted meaningful image features</a:t>
            </a:r>
            <a:endParaRPr lang="en-US" sz="1695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ts val="2735"/>
              </a:lnSpc>
              <a:buFont typeface="Arial" panose="020B0604020202020204"/>
              <a:buChar char="•"/>
            </a:pPr>
            <a:r>
              <a:rPr lang="en-US" sz="1695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Similar images were correctly clustered</a:t>
            </a:r>
            <a:endParaRPr lang="en-US" sz="1695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ts val="2735"/>
              </a:lnSpc>
              <a:buFont typeface="Arial" panose="020B0604020202020204"/>
              <a:buChar char="•"/>
            </a:pPr>
            <a:r>
              <a:rPr lang="en-US" sz="1695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SVM achieved accurate classification results</a:t>
            </a:r>
            <a:endParaRPr lang="en-US" sz="1695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ts val="2735"/>
              </a:lnSpc>
              <a:buFont typeface="Arial" panose="020B0604020202020204"/>
              <a:buChar char="•"/>
            </a:pPr>
            <a:r>
              <a:rPr lang="en-US" sz="1695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Cosine similarity provided precise image retrieval</a:t>
            </a:r>
            <a:endParaRPr lang="en-US" sz="1695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ts val="2735"/>
              </a:lnSpc>
              <a:buFont typeface="Arial" panose="020B0604020202020204"/>
              <a:buChar char="•"/>
            </a:pPr>
            <a:r>
              <a:rPr lang="en-US" sz="1695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system was efficient and user-friendly</a:t>
            </a:r>
            <a:endParaRPr lang="en-US" sz="1695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2735"/>
              </a:lnSpc>
            </a:pPr>
          </a:p>
          <a:p>
            <a:pPr algn="l">
              <a:lnSpc>
                <a:spcPts val="2735"/>
              </a:lnSpc>
            </a:pPr>
          </a:p>
        </p:txBody>
      </p:sp>
      <p:grpSp>
        <p:nvGrpSpPr>
          <p:cNvPr id="8" name="Group 8"/>
          <p:cNvGrpSpPr/>
          <p:nvPr/>
        </p:nvGrpSpPr>
        <p:grpSpPr>
          <a:xfrm rot="0">
            <a:off x="-929475" y="-716944"/>
            <a:ext cx="4602966" cy="4589932"/>
            <a:chOff x="0" y="0"/>
            <a:chExt cx="833955" cy="8315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7"/>
              <a:stretch>
                <a:fillRect l="-23186" r="-2318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498604" y="1971797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642342" y="-544369"/>
            <a:ext cx="4573567" cy="4573567"/>
          </a:xfrm>
          <a:custGeom>
            <a:avLst/>
            <a:gdLst/>
            <a:ahLst/>
            <a:cxnLst/>
            <a:rect l="l" t="t" r="r" b="b"/>
            <a:pathLst>
              <a:path w="4573567" h="4573567">
                <a:moveTo>
                  <a:pt x="0" y="0"/>
                </a:moveTo>
                <a:lnTo>
                  <a:pt x="4573566" y="0"/>
                </a:lnTo>
                <a:lnTo>
                  <a:pt x="4573566" y="4573566"/>
                </a:lnTo>
                <a:lnTo>
                  <a:pt x="0" y="4573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79843" y="8597651"/>
            <a:ext cx="6826170" cy="2903966"/>
          </a:xfrm>
          <a:custGeom>
            <a:avLst/>
            <a:gdLst/>
            <a:ahLst/>
            <a:cxnLst/>
            <a:rect l="l" t="t" r="r" b="b"/>
            <a:pathLst>
              <a:path w="6826170" h="2903966">
                <a:moveTo>
                  <a:pt x="0" y="0"/>
                </a:moveTo>
                <a:lnTo>
                  <a:pt x="6826170" y="0"/>
                </a:lnTo>
                <a:lnTo>
                  <a:pt x="6826170" y="2903967"/>
                </a:lnTo>
                <a:lnTo>
                  <a:pt x="0" y="29039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12" y="437898"/>
            <a:ext cx="6169479" cy="6169479"/>
          </a:xfrm>
          <a:custGeom>
            <a:avLst/>
            <a:gdLst/>
            <a:ahLst/>
            <a:cxnLst/>
            <a:rect l="l" t="t" r="r" b="b"/>
            <a:pathLst>
              <a:path w="6169479" h="6169479">
                <a:moveTo>
                  <a:pt x="0" y="0"/>
                </a:moveTo>
                <a:lnTo>
                  <a:pt x="6169478" y="0"/>
                </a:lnTo>
                <a:lnTo>
                  <a:pt x="6169478" y="6169478"/>
                </a:lnTo>
                <a:lnTo>
                  <a:pt x="0" y="616947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 rot="0">
            <a:off x="1398814" y="948626"/>
            <a:ext cx="5223073" cy="5148021"/>
            <a:chOff x="0" y="0"/>
            <a:chExt cx="833955" cy="821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21971"/>
            </a:xfrm>
            <a:custGeom>
              <a:avLst/>
              <a:gdLst/>
              <a:ahLst/>
              <a:cxnLst/>
              <a:rect l="l" t="t" r="r" b="b"/>
              <a:pathLst>
                <a:path w="833955" h="821971">
                  <a:moveTo>
                    <a:pt x="416977" y="0"/>
                  </a:moveTo>
                  <a:cubicBezTo>
                    <a:pt x="186687" y="0"/>
                    <a:pt x="0" y="184005"/>
                    <a:pt x="0" y="410986"/>
                  </a:cubicBezTo>
                  <a:cubicBezTo>
                    <a:pt x="0" y="637967"/>
                    <a:pt x="186687" y="821971"/>
                    <a:pt x="416977" y="821971"/>
                  </a:cubicBezTo>
                  <a:cubicBezTo>
                    <a:pt x="647268" y="821971"/>
                    <a:pt x="833955" y="637967"/>
                    <a:pt x="833955" y="410986"/>
                  </a:cubicBezTo>
                  <a:cubicBezTo>
                    <a:pt x="833955" y="184005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37611" r="-3761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-2169496" y="5741183"/>
            <a:ext cx="5774871" cy="5774871"/>
          </a:xfrm>
          <a:custGeom>
            <a:avLst/>
            <a:gdLst/>
            <a:ahLst/>
            <a:cxnLst/>
            <a:rect l="l" t="t" r="r" b="b"/>
            <a:pathLst>
              <a:path w="5774871" h="5774871">
                <a:moveTo>
                  <a:pt x="5774871" y="0"/>
                </a:moveTo>
                <a:lnTo>
                  <a:pt x="0" y="0"/>
                </a:lnTo>
                <a:lnTo>
                  <a:pt x="0" y="5774871"/>
                </a:lnTo>
                <a:lnTo>
                  <a:pt x="5774871" y="5774871"/>
                </a:lnTo>
                <a:lnTo>
                  <a:pt x="57748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0" y="939101"/>
            <a:ext cx="17524290" cy="93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50"/>
              </a:lnSpc>
            </a:pPr>
            <a:r>
              <a:rPr lang="en-US" sz="6075" b="1" spc="-18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  <a:endParaRPr lang="en-US" sz="6075" b="1" spc="-18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32266" y="2562222"/>
            <a:ext cx="7291542" cy="445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254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This project successfully demonstrates the use of deep learning for image retrieval and clustering.</a:t>
            </a:r>
            <a:endParaRPr lang="en-US" sz="254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48005" lvl="1" indent="-274320" algn="l">
              <a:lnSpc>
                <a:spcPts val="3555"/>
              </a:lnSpc>
              <a:buFont typeface="Arial" panose="020B0604020202020204"/>
              <a:buChar char="•"/>
            </a:pPr>
            <a:r>
              <a:rPr lang="en-US" sz="254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ResNet50 was used for feature extraction</a:t>
            </a:r>
            <a:endParaRPr lang="en-US" sz="254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48005" lvl="1" indent="-274320" algn="l">
              <a:lnSpc>
                <a:spcPts val="3555"/>
              </a:lnSpc>
              <a:buFont typeface="Arial" panose="020B0604020202020204"/>
              <a:buChar char="•"/>
            </a:pPr>
            <a:r>
              <a:rPr lang="en-US" sz="254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Clustering grouped similar images effectively</a:t>
            </a:r>
            <a:endParaRPr lang="en-US" sz="254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48005" lvl="1" indent="-274320" algn="l">
              <a:lnSpc>
                <a:spcPts val="3555"/>
              </a:lnSpc>
              <a:buFont typeface="Arial" panose="020B0604020202020204"/>
              <a:buChar char="•"/>
            </a:pPr>
            <a:r>
              <a:rPr lang="en-US" sz="254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SVM improved classification accuracy</a:t>
            </a:r>
            <a:endParaRPr lang="en-US" sz="254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48005" lvl="1" indent="-274320" algn="l">
              <a:lnSpc>
                <a:spcPts val="3555"/>
              </a:lnSpc>
              <a:buFont typeface="Arial" panose="020B0604020202020204"/>
              <a:buChar char="•"/>
            </a:pPr>
            <a:r>
              <a:rPr lang="en-US" sz="254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system is scalable and suitable for real-world applications</a:t>
            </a:r>
            <a:endParaRPr lang="en-US" sz="254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555"/>
              </a:lnSpc>
            </a:pPr>
          </a:p>
        </p:txBody>
      </p:sp>
      <p:sp>
        <p:nvSpPr>
          <p:cNvPr id="8" name="Freeform 8"/>
          <p:cNvSpPr/>
          <p:nvPr/>
        </p:nvSpPr>
        <p:spPr>
          <a:xfrm>
            <a:off x="10070223" y="7200900"/>
            <a:ext cx="3619309" cy="4114800"/>
          </a:xfrm>
          <a:custGeom>
            <a:avLst/>
            <a:gdLst/>
            <a:ahLst/>
            <a:cxnLst/>
            <a:rect l="l" t="t" r="r" b="b"/>
            <a:pathLst>
              <a:path w="3619309" h="4114800">
                <a:moveTo>
                  <a:pt x="0" y="0"/>
                </a:moveTo>
                <a:lnTo>
                  <a:pt x="3619309" y="0"/>
                </a:lnTo>
                <a:lnTo>
                  <a:pt x="3619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1244" y="3612723"/>
            <a:ext cx="5560894" cy="5645577"/>
          </a:xfrm>
          <a:custGeom>
            <a:avLst/>
            <a:gdLst/>
            <a:ahLst/>
            <a:cxnLst/>
            <a:rect l="l" t="t" r="r" b="b"/>
            <a:pathLst>
              <a:path w="5560894" h="5645577">
                <a:moveTo>
                  <a:pt x="0" y="0"/>
                </a:moveTo>
                <a:lnTo>
                  <a:pt x="5560893" y="0"/>
                </a:lnTo>
                <a:lnTo>
                  <a:pt x="5560893" y="5645577"/>
                </a:lnTo>
                <a:lnTo>
                  <a:pt x="0" y="56455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187184" y="4368581"/>
            <a:ext cx="4209014" cy="4197095"/>
            <a:chOff x="0" y="0"/>
            <a:chExt cx="833955" cy="831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21738" r="-2173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87184" y="-1568413"/>
            <a:ext cx="4621672" cy="4076700"/>
          </a:xfrm>
          <a:custGeom>
            <a:avLst/>
            <a:gdLst/>
            <a:ahLst/>
            <a:cxnLst/>
            <a:rect l="l" t="t" r="r" b="b"/>
            <a:pathLst>
              <a:path w="4621672" h="4076700">
                <a:moveTo>
                  <a:pt x="0" y="0"/>
                </a:moveTo>
                <a:lnTo>
                  <a:pt x="4621672" y="0"/>
                </a:lnTo>
                <a:lnTo>
                  <a:pt x="4621672" y="4076700"/>
                </a:lnTo>
                <a:lnTo>
                  <a:pt x="0" y="407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9144000" y="4671250"/>
            <a:ext cx="697244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THANKYOU!</a:t>
            </a:r>
            <a:endParaRPr lang="en-US" sz="92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8814" y="2467706"/>
            <a:ext cx="6169479" cy="6169479"/>
          </a:xfrm>
          <a:custGeom>
            <a:avLst/>
            <a:gdLst/>
            <a:ahLst/>
            <a:cxnLst/>
            <a:rect l="l" t="t" r="r" b="b"/>
            <a:pathLst>
              <a:path w="6169479" h="6169479">
                <a:moveTo>
                  <a:pt x="0" y="0"/>
                </a:moveTo>
                <a:lnTo>
                  <a:pt x="6169479" y="0"/>
                </a:lnTo>
                <a:lnTo>
                  <a:pt x="6169479" y="6169479"/>
                </a:lnTo>
                <a:lnTo>
                  <a:pt x="0" y="61694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 rot="0">
            <a:off x="1872017" y="2978435"/>
            <a:ext cx="5223073" cy="5148021"/>
            <a:chOff x="0" y="0"/>
            <a:chExt cx="833955" cy="821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21971"/>
            </a:xfrm>
            <a:custGeom>
              <a:avLst/>
              <a:gdLst/>
              <a:ahLst/>
              <a:cxnLst/>
              <a:rect l="l" t="t" r="r" b="b"/>
              <a:pathLst>
                <a:path w="833955" h="821971">
                  <a:moveTo>
                    <a:pt x="416977" y="0"/>
                  </a:moveTo>
                  <a:cubicBezTo>
                    <a:pt x="186687" y="0"/>
                    <a:pt x="0" y="184005"/>
                    <a:pt x="0" y="410986"/>
                  </a:cubicBezTo>
                  <a:cubicBezTo>
                    <a:pt x="0" y="637967"/>
                    <a:pt x="186687" y="821971"/>
                    <a:pt x="416977" y="821971"/>
                  </a:cubicBezTo>
                  <a:cubicBezTo>
                    <a:pt x="647268" y="821971"/>
                    <a:pt x="833955" y="637967"/>
                    <a:pt x="833955" y="410986"/>
                  </a:cubicBezTo>
                  <a:cubicBezTo>
                    <a:pt x="833955" y="184005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37611" r="-3761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-2169496" y="5741183"/>
            <a:ext cx="5774871" cy="5774871"/>
          </a:xfrm>
          <a:custGeom>
            <a:avLst/>
            <a:gdLst/>
            <a:ahLst/>
            <a:cxnLst/>
            <a:rect l="l" t="t" r="r" b="b"/>
            <a:pathLst>
              <a:path w="5774871" h="5774871">
                <a:moveTo>
                  <a:pt x="5774871" y="0"/>
                </a:moveTo>
                <a:lnTo>
                  <a:pt x="0" y="0"/>
                </a:lnTo>
                <a:lnTo>
                  <a:pt x="0" y="5774871"/>
                </a:lnTo>
                <a:lnTo>
                  <a:pt x="5774871" y="5774871"/>
                </a:lnTo>
                <a:lnTo>
                  <a:pt x="57748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9980295" y="2476500"/>
            <a:ext cx="5791200" cy="942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50"/>
              </a:lnSpc>
            </a:pPr>
            <a:r>
              <a:rPr lang="en-US" sz="6075" b="1" spc="-18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  <a:endParaRPr lang="en-US" sz="6075" b="1" spc="-182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56295" y="3771900"/>
            <a:ext cx="8839200" cy="4699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374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This project focuses on developing an image retrieval and clustering system using deep learning, where a pre-trained ResNet50 Convolutional Neural Network is used to extract meaningful image features automatically.</a:t>
            </a:r>
            <a:endParaRPr lang="en-US" sz="374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6097003" y="-1647094"/>
            <a:ext cx="3619310" cy="4114800"/>
          </a:xfrm>
          <a:custGeom>
            <a:avLst/>
            <a:gdLst/>
            <a:ahLst/>
            <a:cxnLst/>
            <a:rect l="l" t="t" r="r" b="b"/>
            <a:pathLst>
              <a:path w="3619310" h="4114800">
                <a:moveTo>
                  <a:pt x="0" y="0"/>
                </a:moveTo>
                <a:lnTo>
                  <a:pt x="3619310" y="0"/>
                </a:lnTo>
                <a:lnTo>
                  <a:pt x="3619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86845" y="2781297"/>
            <a:ext cx="937214" cy="963716"/>
          </a:xfrm>
          <a:custGeom>
            <a:avLst/>
            <a:gdLst/>
            <a:ahLst/>
            <a:cxnLst/>
            <a:rect l="l" t="t" r="r" b="b"/>
            <a:pathLst>
              <a:path w="937214" h="963716">
                <a:moveTo>
                  <a:pt x="0" y="0"/>
                </a:moveTo>
                <a:lnTo>
                  <a:pt x="937213" y="0"/>
                </a:lnTo>
                <a:lnTo>
                  <a:pt x="937213" y="963716"/>
                </a:lnTo>
                <a:lnTo>
                  <a:pt x="0" y="963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8169" y="6087797"/>
            <a:ext cx="5348921" cy="5348921"/>
          </a:xfrm>
          <a:custGeom>
            <a:avLst/>
            <a:gdLst/>
            <a:ahLst/>
            <a:cxnLst/>
            <a:rect l="l" t="t" r="r" b="b"/>
            <a:pathLst>
              <a:path w="5348921" h="5348921">
                <a:moveTo>
                  <a:pt x="0" y="0"/>
                </a:moveTo>
                <a:lnTo>
                  <a:pt x="5348921" y="0"/>
                </a:lnTo>
                <a:lnTo>
                  <a:pt x="5348921" y="5348922"/>
                </a:lnTo>
                <a:lnTo>
                  <a:pt x="0" y="53489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232162" y="7278285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14829344" y="0"/>
            <a:ext cx="4323632" cy="1167381"/>
          </a:xfrm>
          <a:custGeom>
            <a:avLst/>
            <a:gdLst/>
            <a:ahLst/>
            <a:cxnLst/>
            <a:rect l="l" t="t" r="r" b="b"/>
            <a:pathLst>
              <a:path w="4323632" h="1167381">
                <a:moveTo>
                  <a:pt x="0" y="0"/>
                </a:moveTo>
                <a:lnTo>
                  <a:pt x="4323632" y="0"/>
                </a:lnTo>
                <a:lnTo>
                  <a:pt x="4323632" y="1167381"/>
                </a:lnTo>
                <a:lnTo>
                  <a:pt x="0" y="116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71511" y="4457739"/>
            <a:ext cx="833204" cy="833204"/>
          </a:xfrm>
          <a:custGeom>
            <a:avLst/>
            <a:gdLst/>
            <a:ahLst/>
            <a:cxnLst/>
            <a:rect l="l" t="t" r="r" b="b"/>
            <a:pathLst>
              <a:path w="833204" h="833204">
                <a:moveTo>
                  <a:pt x="0" y="0"/>
                </a:moveTo>
                <a:lnTo>
                  <a:pt x="833204" y="0"/>
                </a:lnTo>
                <a:lnTo>
                  <a:pt x="833204" y="833203"/>
                </a:lnTo>
                <a:lnTo>
                  <a:pt x="0" y="833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115" y="2552592"/>
            <a:ext cx="12758041" cy="81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5"/>
              </a:lnSpc>
            </a:pPr>
            <a:r>
              <a:rPr lang="en-US" sz="532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 OF THE PROJECT</a:t>
            </a:r>
            <a:endParaRPr lang="en-US" sz="532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98436" y="4076781"/>
            <a:ext cx="10607329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5"/>
              </a:lnSpc>
            </a:pPr>
            <a:r>
              <a:rPr lang="en-US" sz="3500" spc="86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key objectives of this project are:</a:t>
            </a:r>
            <a:endParaRPr lang="en-US" sz="3500" spc="86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35225" y="4686300"/>
            <a:ext cx="12482195" cy="42640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66395" lvl="1" indent="-18288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extract deep feature representations from images</a:t>
            </a:r>
            <a:endParaRPr lang="en-US" sz="3500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analyze similarity between images using cosine similarity</a:t>
            </a:r>
            <a:endParaRPr lang="en-US" sz="3500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cluster visually similar images into groups</a:t>
            </a:r>
            <a:endParaRPr lang="en-US" sz="3500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implement an interactive image retrieval system using Streamlit</a:t>
            </a:r>
            <a:endParaRPr lang="en-US" sz="3500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366395" lvl="1" indent="-18288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8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To understand the practical application of pre-trained deep learning models</a:t>
            </a:r>
            <a:endParaRPr lang="en-US" sz="3500" spc="8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ct val="100000"/>
              </a:lnSpc>
            </a:pPr>
            <a:endParaRPr sz="3500"/>
          </a:p>
        </p:txBody>
      </p:sp>
      <p:grpSp>
        <p:nvGrpSpPr>
          <p:cNvPr id="9" name="Group 9"/>
          <p:cNvGrpSpPr/>
          <p:nvPr/>
        </p:nvGrpSpPr>
        <p:grpSpPr>
          <a:xfrm rot="0">
            <a:off x="-929475" y="-716944"/>
            <a:ext cx="4602966" cy="4589932"/>
            <a:chOff x="0" y="0"/>
            <a:chExt cx="833955" cy="831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9"/>
              <a:stretch>
                <a:fillRect l="-23186" r="-2318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498604" y="1971797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40944">
            <a:off x="12668608" y="-2106108"/>
            <a:ext cx="7072937" cy="7072937"/>
          </a:xfrm>
          <a:custGeom>
            <a:avLst/>
            <a:gdLst/>
            <a:ahLst/>
            <a:cxnLst/>
            <a:rect l="l" t="t" r="r" b="b"/>
            <a:pathLst>
              <a:path w="7072937" h="7072937">
                <a:moveTo>
                  <a:pt x="0" y="0"/>
                </a:moveTo>
                <a:lnTo>
                  <a:pt x="7072937" y="0"/>
                </a:lnTo>
                <a:lnTo>
                  <a:pt x="7072937" y="7072937"/>
                </a:lnTo>
                <a:lnTo>
                  <a:pt x="0" y="70729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246361" y="131823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7" y="0"/>
                </a:lnTo>
                <a:lnTo>
                  <a:pt x="1593077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598135" y="1783099"/>
            <a:ext cx="12758041" cy="81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5"/>
              </a:lnSpc>
            </a:pPr>
            <a:r>
              <a:rPr lang="en-US" sz="532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DESCRIPTION</a:t>
            </a:r>
            <a:endParaRPr lang="en-US" sz="532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48000" y="2857500"/>
            <a:ext cx="11720195" cy="18865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500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dataset consists of multiple images arranged in class-wise folders, where each folder represents a specific category.</a:t>
            </a:r>
            <a:endParaRPr lang="en-US" sz="3500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34005" y="5799455"/>
            <a:ext cx="8863965" cy="5518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35280" lvl="1" indent="-16764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Images were extracted from a ZIP file</a:t>
            </a:r>
            <a:endParaRPr lang="en-US" sz="35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4890" y="5289784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01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34005" y="7078345"/>
            <a:ext cx="8863965" cy="5518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35280" lvl="1" indent="-16764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All images were resized to a fixed size.</a:t>
            </a:r>
            <a:endParaRPr lang="en-US" sz="35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4890" y="6685493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02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34005" y="8496300"/>
            <a:ext cx="8863965" cy="11055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35280" lvl="1" indent="-167640" algn="l"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5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Dataset balancing was applied to reduce class bias</a:t>
            </a:r>
            <a:endParaRPr lang="en-US" sz="35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82743" y="8180249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03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200" y="4488815"/>
            <a:ext cx="3478530" cy="8509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5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Preprocessing steps:</a:t>
            </a:r>
            <a:endParaRPr lang="en-US" sz="35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-448130" y="6188401"/>
            <a:ext cx="5774871" cy="5774871"/>
          </a:xfrm>
          <a:custGeom>
            <a:avLst/>
            <a:gdLst/>
            <a:ahLst/>
            <a:cxnLst/>
            <a:rect l="l" t="t" r="r" b="b"/>
            <a:pathLst>
              <a:path w="5774871" h="5774871">
                <a:moveTo>
                  <a:pt x="5774871" y="0"/>
                </a:moveTo>
                <a:lnTo>
                  <a:pt x="0" y="0"/>
                </a:lnTo>
                <a:lnTo>
                  <a:pt x="0" y="5774872"/>
                </a:lnTo>
                <a:lnTo>
                  <a:pt x="5774871" y="5774872"/>
                </a:lnTo>
                <a:lnTo>
                  <a:pt x="5774871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2479342">
            <a:off x="14611752" y="6871028"/>
            <a:ext cx="3619310" cy="4114800"/>
          </a:xfrm>
          <a:custGeom>
            <a:avLst/>
            <a:gdLst/>
            <a:ahLst/>
            <a:cxnLst/>
            <a:rect l="l" t="t" r="r" b="b"/>
            <a:pathLst>
              <a:path w="3619310" h="4114800">
                <a:moveTo>
                  <a:pt x="0" y="0"/>
                </a:moveTo>
                <a:lnTo>
                  <a:pt x="3619309" y="0"/>
                </a:lnTo>
                <a:lnTo>
                  <a:pt x="3619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15230">
            <a:off x="-1870663" y="-1257623"/>
            <a:ext cx="5348921" cy="5348921"/>
          </a:xfrm>
          <a:custGeom>
            <a:avLst/>
            <a:gdLst/>
            <a:ahLst/>
            <a:cxnLst/>
            <a:rect l="l" t="t" r="r" b="b"/>
            <a:pathLst>
              <a:path w="5348921" h="5348921">
                <a:moveTo>
                  <a:pt x="0" y="0"/>
                </a:moveTo>
                <a:lnTo>
                  <a:pt x="5348921" y="0"/>
                </a:lnTo>
                <a:lnTo>
                  <a:pt x="5348921" y="5348921"/>
                </a:lnTo>
                <a:lnTo>
                  <a:pt x="0" y="53489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>
            <a:off x="17491462" y="-1652413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054640" y="3613850"/>
            <a:ext cx="6826125" cy="5981392"/>
          </a:xfrm>
          <a:custGeom>
            <a:avLst/>
            <a:gdLst/>
            <a:ahLst/>
            <a:cxnLst/>
            <a:rect l="l" t="t" r="r" b="b"/>
            <a:pathLst>
              <a:path w="6826125" h="5981392">
                <a:moveTo>
                  <a:pt x="0" y="0"/>
                </a:moveTo>
                <a:lnTo>
                  <a:pt x="6826124" y="0"/>
                </a:lnTo>
                <a:lnTo>
                  <a:pt x="6826124" y="5981392"/>
                </a:lnTo>
                <a:lnTo>
                  <a:pt x="0" y="5981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4483497" y="4187949"/>
            <a:ext cx="4023793" cy="3965973"/>
            <a:chOff x="0" y="0"/>
            <a:chExt cx="833955" cy="821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3955" cy="821971"/>
            </a:xfrm>
            <a:custGeom>
              <a:avLst/>
              <a:gdLst/>
              <a:ahLst/>
              <a:cxnLst/>
              <a:rect l="l" t="t" r="r" b="b"/>
              <a:pathLst>
                <a:path w="833955" h="821971">
                  <a:moveTo>
                    <a:pt x="416977" y="0"/>
                  </a:moveTo>
                  <a:cubicBezTo>
                    <a:pt x="186687" y="0"/>
                    <a:pt x="0" y="184005"/>
                    <a:pt x="0" y="410986"/>
                  </a:cubicBezTo>
                  <a:cubicBezTo>
                    <a:pt x="0" y="637967"/>
                    <a:pt x="186687" y="821971"/>
                    <a:pt x="416977" y="821971"/>
                  </a:cubicBezTo>
                  <a:cubicBezTo>
                    <a:pt x="647268" y="821971"/>
                    <a:pt x="833955" y="637967"/>
                    <a:pt x="833955" y="410986"/>
                  </a:cubicBezTo>
                  <a:cubicBezTo>
                    <a:pt x="833955" y="184005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6"/>
              <a:stretch>
                <a:fillRect l="-22695" r="-2269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12881" y="1718684"/>
            <a:ext cx="11910048" cy="75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TOOLS AND TECHNOLOGIES USED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613516" y="4433331"/>
            <a:ext cx="748274" cy="686532"/>
            <a:chOff x="0" y="0"/>
            <a:chExt cx="309903" cy="284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74595" y="5240655"/>
            <a:ext cx="536067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0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We  is used as the primary programming language for system development</a:t>
            </a:r>
            <a:endParaRPr lang="en-US" sz="30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777" y="4597796"/>
            <a:ext cx="4461019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350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Python</a:t>
            </a:r>
            <a:endParaRPr lang="en-US" sz="350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7409960" y="4445396"/>
            <a:ext cx="748274" cy="686532"/>
            <a:chOff x="0" y="0"/>
            <a:chExt cx="309903" cy="2843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42910" y="5676900"/>
            <a:ext cx="495681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0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provide the framework for deep learning models</a:t>
            </a:r>
            <a:endParaRPr lang="en-US" sz="30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71656" y="4521596"/>
            <a:ext cx="4461019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50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TensorFlow and Keras</a:t>
            </a:r>
            <a:endParaRPr lang="en-US" sz="350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612881" y="7223072"/>
            <a:ext cx="748274" cy="686532"/>
            <a:chOff x="0" y="0"/>
            <a:chExt cx="309903" cy="2843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50795" y="7713980"/>
            <a:ext cx="4749800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0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is utilized as a pre-trained CNN to extract deep image features</a:t>
            </a:r>
            <a:endParaRPr lang="en-US" sz="30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50777" y="7247421"/>
            <a:ext cx="5157121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350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ResNet50</a:t>
            </a:r>
            <a:endParaRPr lang="en-US" sz="350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7333760" y="7223072"/>
            <a:ext cx="748274" cy="686532"/>
            <a:chOff x="0" y="0"/>
            <a:chExt cx="309903" cy="2843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7475" y="4571480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67724" y="4564495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07475" y="7349156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428354" y="7349156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71510" y="7713980"/>
            <a:ext cx="5079365" cy="1384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00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supports efficient numerical computation and data handling</a:t>
            </a:r>
            <a:endParaRPr lang="en-US" sz="300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71656" y="7247421"/>
            <a:ext cx="4461019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350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Numpy</a:t>
            </a:r>
            <a:endParaRPr lang="en-US" sz="350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12881" y="3556700"/>
            <a:ext cx="10607329" cy="35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3500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following tools and technologies were used:</a:t>
            </a:r>
            <a:endParaRPr lang="en-US" sz="3500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15230">
            <a:off x="-1870663" y="-1257623"/>
            <a:ext cx="5348921" cy="5348921"/>
          </a:xfrm>
          <a:custGeom>
            <a:avLst/>
            <a:gdLst/>
            <a:ahLst/>
            <a:cxnLst/>
            <a:rect l="l" t="t" r="r" b="b"/>
            <a:pathLst>
              <a:path w="5348921" h="5348921">
                <a:moveTo>
                  <a:pt x="0" y="0"/>
                </a:moveTo>
                <a:lnTo>
                  <a:pt x="5348921" y="0"/>
                </a:lnTo>
                <a:lnTo>
                  <a:pt x="5348921" y="5348921"/>
                </a:lnTo>
                <a:lnTo>
                  <a:pt x="0" y="53489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>
            <a:off x="17491462" y="-1652413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054640" y="3613850"/>
            <a:ext cx="6826125" cy="5981392"/>
          </a:xfrm>
          <a:custGeom>
            <a:avLst/>
            <a:gdLst/>
            <a:ahLst/>
            <a:cxnLst/>
            <a:rect l="l" t="t" r="r" b="b"/>
            <a:pathLst>
              <a:path w="6826125" h="5981392">
                <a:moveTo>
                  <a:pt x="0" y="0"/>
                </a:moveTo>
                <a:lnTo>
                  <a:pt x="6826124" y="0"/>
                </a:lnTo>
                <a:lnTo>
                  <a:pt x="6826124" y="5981392"/>
                </a:lnTo>
                <a:lnTo>
                  <a:pt x="0" y="5981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4483497" y="4187949"/>
            <a:ext cx="4023793" cy="3965973"/>
            <a:chOff x="0" y="0"/>
            <a:chExt cx="833955" cy="821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3955" cy="821971"/>
            </a:xfrm>
            <a:custGeom>
              <a:avLst/>
              <a:gdLst/>
              <a:ahLst/>
              <a:cxnLst/>
              <a:rect l="l" t="t" r="r" b="b"/>
              <a:pathLst>
                <a:path w="833955" h="821971">
                  <a:moveTo>
                    <a:pt x="416977" y="0"/>
                  </a:moveTo>
                  <a:cubicBezTo>
                    <a:pt x="186687" y="0"/>
                    <a:pt x="0" y="184005"/>
                    <a:pt x="0" y="410986"/>
                  </a:cubicBezTo>
                  <a:cubicBezTo>
                    <a:pt x="0" y="637967"/>
                    <a:pt x="186687" y="821971"/>
                    <a:pt x="416977" y="821971"/>
                  </a:cubicBezTo>
                  <a:cubicBezTo>
                    <a:pt x="647268" y="821971"/>
                    <a:pt x="833955" y="637967"/>
                    <a:pt x="833955" y="410986"/>
                  </a:cubicBezTo>
                  <a:cubicBezTo>
                    <a:pt x="833955" y="184005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6"/>
              <a:stretch>
                <a:fillRect l="-22695" r="-2269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612881" y="1718684"/>
            <a:ext cx="11910048" cy="75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TOOLS AND TECHNOLOGIES USED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612881" y="5131196"/>
            <a:ext cx="748274" cy="686532"/>
            <a:chOff x="0" y="0"/>
            <a:chExt cx="309903" cy="284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50777" y="5751053"/>
            <a:ext cx="4458623" cy="29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algorithms are applied for image grouping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50777" y="4991975"/>
            <a:ext cx="4461019" cy="68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K-Means and Hierarchical Clustering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7333760" y="5131196"/>
            <a:ext cx="748274" cy="686532"/>
            <a:chOff x="0" y="0"/>
            <a:chExt cx="309903" cy="2843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71656" y="5621863"/>
            <a:ext cx="4458623" cy="61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is used to compute similarity between image embeddings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71656" y="5131196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Cosine Similarity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612881" y="7223072"/>
            <a:ext cx="748274" cy="686532"/>
            <a:chOff x="0" y="0"/>
            <a:chExt cx="309903" cy="2843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50777" y="7713739"/>
            <a:ext cx="4458623" cy="29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assists in visual analysis and plotting results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50777" y="7247421"/>
            <a:ext cx="5157121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Matplotlib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7333760" y="7223072"/>
            <a:ext cx="748274" cy="686532"/>
            <a:chOff x="0" y="0"/>
            <a:chExt cx="309903" cy="2843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07475" y="5257280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28354" y="5257280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6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07475" y="7349156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7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428354" y="7349156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8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71656" y="7713739"/>
            <a:ext cx="4458623" cy="61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is used to design a user-friendly and interactive web application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271656" y="7247421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Streamlit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12881" y="3556700"/>
            <a:ext cx="10607329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following tools and technologies were used: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4527" y="626920"/>
            <a:ext cx="5938843" cy="5938843"/>
          </a:xfrm>
          <a:custGeom>
            <a:avLst/>
            <a:gdLst/>
            <a:ahLst/>
            <a:cxnLst/>
            <a:rect l="l" t="t" r="r" b="b"/>
            <a:pathLst>
              <a:path w="5938843" h="5938843">
                <a:moveTo>
                  <a:pt x="0" y="0"/>
                </a:moveTo>
                <a:lnTo>
                  <a:pt x="5938842" y="0"/>
                </a:lnTo>
                <a:lnTo>
                  <a:pt x="5938842" y="5938842"/>
                </a:lnTo>
                <a:lnTo>
                  <a:pt x="0" y="59388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93147" y="4599538"/>
            <a:ext cx="4411612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Classification Layers Removed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93147" y="6394144"/>
            <a:ext cx="5060597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Global Average Pooling Applied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93147" y="8075834"/>
            <a:ext cx="5453548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Image Converted to Embedding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2322465" y="1301375"/>
            <a:ext cx="4602966" cy="4589932"/>
            <a:chOff x="0" y="0"/>
            <a:chExt cx="833955" cy="831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23186" r="-2318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521022" y="6639841"/>
            <a:ext cx="3619309" cy="4114800"/>
          </a:xfrm>
          <a:custGeom>
            <a:avLst/>
            <a:gdLst/>
            <a:ahLst/>
            <a:cxnLst/>
            <a:rect l="l" t="t" r="r" b="b"/>
            <a:pathLst>
              <a:path w="3619309" h="4114800">
                <a:moveTo>
                  <a:pt x="0" y="0"/>
                </a:moveTo>
                <a:lnTo>
                  <a:pt x="3619309" y="0"/>
                </a:lnTo>
                <a:lnTo>
                  <a:pt x="36193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2068" y="704971"/>
            <a:ext cx="10208609" cy="152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EXTRACTION USING ResNet50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2068" y="2593049"/>
            <a:ext cx="10208609" cy="66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pre-trained ResNet50 model, trained on the ImageNet dataset, was used as a feature extractor.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612881" y="4637638"/>
            <a:ext cx="748274" cy="686532"/>
            <a:chOff x="0" y="0"/>
            <a:chExt cx="309903" cy="2843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9903" cy="284331"/>
            </a:xfrm>
            <a:custGeom>
              <a:avLst/>
              <a:gdLst/>
              <a:ahLst/>
              <a:cxnLst/>
              <a:rect l="l" t="t" r="r" b="b"/>
              <a:pathLst>
                <a:path w="309903" h="284331">
                  <a:moveTo>
                    <a:pt x="0" y="0"/>
                  </a:moveTo>
                  <a:lnTo>
                    <a:pt x="309903" y="0"/>
                  </a:lnTo>
                  <a:lnTo>
                    <a:pt x="309903" y="284331"/>
                  </a:lnTo>
                  <a:lnTo>
                    <a:pt x="0" y="284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383F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9903" cy="322431"/>
            </a:xfrm>
            <a:prstGeom prst="rect">
              <a:avLst/>
            </a:prstGeom>
          </p:spPr>
          <p:txBody>
            <a:bodyPr lIns="45473" tIns="45473" rIns="45473" bIns="45473" rtlCol="0" anchor="ctr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07475" y="4763722"/>
            <a:ext cx="559088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  <a:endParaRPr lang="en-US" sz="2785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612881" y="6535288"/>
            <a:ext cx="748274" cy="686532"/>
            <a:chOff x="0" y="0"/>
            <a:chExt cx="997699" cy="915376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612881" y="8431495"/>
            <a:ext cx="748274" cy="686532"/>
            <a:chOff x="0" y="0"/>
            <a:chExt cx="997699" cy="915376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593147" y="8417507"/>
            <a:ext cx="5964313" cy="10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695" spc="23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Each image became a 2048-dimensional feature vector, called an embedding, capturing key visual and semantic information.</a:t>
            </a:r>
            <a:endParaRPr lang="en-US" sz="1695" spc="23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93147" y="4982321"/>
            <a:ext cx="6024319" cy="10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695" spc="23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original classification layers of the ResNet50 model were removed to focus only on extracting meaningful features from images.</a:t>
            </a:r>
            <a:endParaRPr lang="en-US" sz="1695" spc="23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93147" y="6778380"/>
            <a:ext cx="5964313" cy="66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695" spc="23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Global Average Pooling summarized the spatial information into a single vector.</a:t>
            </a:r>
            <a:endParaRPr lang="en-US" sz="1695" spc="23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8" name="Freeform 28"/>
          <p:cNvSpPr/>
          <p:nvPr/>
        </p:nvSpPr>
        <p:spPr>
          <a:xfrm rot="-5400000">
            <a:off x="16462762" y="5486545"/>
            <a:ext cx="1593077" cy="6546890"/>
          </a:xfrm>
          <a:custGeom>
            <a:avLst/>
            <a:gdLst/>
            <a:ahLst/>
            <a:cxnLst/>
            <a:rect l="l" t="t" r="r" b="b"/>
            <a:pathLst>
              <a:path w="1593077" h="6546890">
                <a:moveTo>
                  <a:pt x="0" y="0"/>
                </a:moveTo>
                <a:lnTo>
                  <a:pt x="1593076" y="0"/>
                </a:lnTo>
                <a:lnTo>
                  <a:pt x="1593076" y="6546890"/>
                </a:lnTo>
                <a:lnTo>
                  <a:pt x="0" y="6546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9165" y="344231"/>
            <a:ext cx="4795576" cy="4795576"/>
          </a:xfrm>
          <a:custGeom>
            <a:avLst/>
            <a:gdLst/>
            <a:ahLst/>
            <a:cxnLst/>
            <a:rect l="l" t="t" r="r" b="b"/>
            <a:pathLst>
              <a:path w="4795576" h="4795576">
                <a:moveTo>
                  <a:pt x="0" y="0"/>
                </a:moveTo>
                <a:lnTo>
                  <a:pt x="4795576" y="0"/>
                </a:lnTo>
                <a:lnTo>
                  <a:pt x="4795576" y="4795576"/>
                </a:lnTo>
                <a:lnTo>
                  <a:pt x="0" y="479557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133558" y="923787"/>
            <a:ext cx="3646790" cy="3636464"/>
            <a:chOff x="0" y="0"/>
            <a:chExt cx="833955" cy="831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24787" r="-2478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173200" y="62856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22068" y="1383050"/>
            <a:ext cx="10208609" cy="76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NORMALIZAION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2068" y="2782959"/>
            <a:ext cx="8841414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 extracted embeddings were normalized using StandardScaler.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8948496"/>
            <a:ext cx="6826170" cy="2903966"/>
          </a:xfrm>
          <a:custGeom>
            <a:avLst/>
            <a:gdLst/>
            <a:ahLst/>
            <a:cxnLst/>
            <a:rect l="l" t="t" r="r" b="b"/>
            <a:pathLst>
              <a:path w="6826170" h="2903966">
                <a:moveTo>
                  <a:pt x="0" y="0"/>
                </a:moveTo>
                <a:lnTo>
                  <a:pt x="6826170" y="0"/>
                </a:lnTo>
                <a:lnTo>
                  <a:pt x="6826170" y="2903967"/>
                </a:lnTo>
                <a:lnTo>
                  <a:pt x="0" y="2903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22068" y="5360882"/>
            <a:ext cx="3087240" cy="72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Maintain a Uniform Feature Scale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17643" y="5360882"/>
            <a:ext cx="2577651" cy="72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Clustering Accuracy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13219" y="5389457"/>
            <a:ext cx="3536689" cy="66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sz="2120" b="1" spc="-4">
                <a:solidFill>
                  <a:srgbClr val="D7E5D8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Similarity Comparison Results</a:t>
            </a:r>
            <a:endParaRPr lang="en-US" sz="2120" b="1" spc="-4">
              <a:solidFill>
                <a:srgbClr val="D7E5D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13219" y="6571429"/>
            <a:ext cx="3947268" cy="66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Leads to more reliable results when comparing image embeddings.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2068" y="6571429"/>
            <a:ext cx="3458441" cy="100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Ensures all features are on the same scale for consistent representation.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40684" y="6571429"/>
            <a:ext cx="3511038" cy="100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Helps clustering algorithms group similar images more effectively.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22068" y="3082363"/>
            <a:ext cx="8841414" cy="31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Normalization helps to: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5832332" y="4380980"/>
            <a:ext cx="748274" cy="686532"/>
            <a:chOff x="0" y="0"/>
            <a:chExt cx="997699" cy="915376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9742906" y="4390505"/>
            <a:ext cx="748274" cy="686532"/>
            <a:chOff x="0" y="0"/>
            <a:chExt cx="997699" cy="915376"/>
          </a:xfrm>
        </p:grpSpPr>
        <p:grpSp>
          <p:nvGrpSpPr>
            <p:cNvPr id="22" name="Group 22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917414" y="4456968"/>
            <a:ext cx="748274" cy="686532"/>
            <a:chOff x="0" y="0"/>
            <a:chExt cx="997699" cy="915376"/>
          </a:xfrm>
        </p:grpSpPr>
        <p:grpSp>
          <p:nvGrpSpPr>
            <p:cNvPr id="27" name="Group 27"/>
            <p:cNvGrpSpPr/>
            <p:nvPr/>
          </p:nvGrpSpPr>
          <p:grpSpPr>
            <a:xfrm rot="0">
              <a:off x="0" y="0"/>
              <a:ext cx="997699" cy="915376"/>
              <a:chOff x="0" y="0"/>
              <a:chExt cx="309903" cy="28433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09903" cy="284331"/>
              </a:xfrm>
              <a:custGeom>
                <a:avLst/>
                <a:gdLst/>
                <a:ahLst/>
                <a:cxnLst/>
                <a:rect l="l" t="t" r="r" b="b"/>
                <a:pathLst>
                  <a:path w="309903" h="284331">
                    <a:moveTo>
                      <a:pt x="0" y="0"/>
                    </a:moveTo>
                    <a:lnTo>
                      <a:pt x="309903" y="0"/>
                    </a:lnTo>
                    <a:lnTo>
                      <a:pt x="309903" y="284331"/>
                    </a:lnTo>
                    <a:lnTo>
                      <a:pt x="0" y="2843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383FE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309903" cy="322431"/>
              </a:xfrm>
              <a:prstGeom prst="rect">
                <a:avLst/>
              </a:prstGeom>
            </p:spPr>
            <p:txBody>
              <a:bodyPr lIns="45473" tIns="45473" rIns="45473" bIns="45473" rtlCol="0" anchor="ctr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26124" y="168112"/>
              <a:ext cx="745450" cy="554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0"/>
                </a:lnSpc>
              </a:pPr>
              <a:r>
                <a:rPr lang="en-US" sz="278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  <a:endParaRPr lang="en-US" sz="278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F">
                <a:alpha val="100000"/>
              </a:srgbClr>
            </a:gs>
            <a:gs pos="100000">
              <a:srgbClr val="01001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07" y="1932769"/>
            <a:ext cx="4310922" cy="4310922"/>
          </a:xfrm>
          <a:custGeom>
            <a:avLst/>
            <a:gdLst/>
            <a:ahLst/>
            <a:cxnLst/>
            <a:rect l="l" t="t" r="r" b="b"/>
            <a:pathLst>
              <a:path w="4310922" h="4310922">
                <a:moveTo>
                  <a:pt x="0" y="0"/>
                </a:moveTo>
                <a:lnTo>
                  <a:pt x="4310922" y="0"/>
                </a:lnTo>
                <a:lnTo>
                  <a:pt x="4310922" y="4310922"/>
                </a:lnTo>
                <a:lnTo>
                  <a:pt x="0" y="431092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06044" y="2359515"/>
            <a:ext cx="3467248" cy="3457430"/>
            <a:chOff x="0" y="0"/>
            <a:chExt cx="833955" cy="831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955" cy="831593"/>
            </a:xfrm>
            <a:custGeom>
              <a:avLst/>
              <a:gdLst/>
              <a:ahLst/>
              <a:cxnLst/>
              <a:rect l="l" t="t" r="r" b="b"/>
              <a:pathLst>
                <a:path w="833955" h="831593">
                  <a:moveTo>
                    <a:pt x="416977" y="0"/>
                  </a:moveTo>
                  <a:cubicBezTo>
                    <a:pt x="186687" y="0"/>
                    <a:pt x="0" y="186158"/>
                    <a:pt x="0" y="415797"/>
                  </a:cubicBezTo>
                  <a:cubicBezTo>
                    <a:pt x="0" y="645435"/>
                    <a:pt x="186687" y="831593"/>
                    <a:pt x="416977" y="831593"/>
                  </a:cubicBezTo>
                  <a:cubicBezTo>
                    <a:pt x="647268" y="831593"/>
                    <a:pt x="833955" y="645435"/>
                    <a:pt x="833955" y="415797"/>
                  </a:cubicBezTo>
                  <a:cubicBezTo>
                    <a:pt x="833955" y="186158"/>
                    <a:pt x="647268" y="0"/>
                    <a:pt x="416977" y="0"/>
                  </a:cubicBezTo>
                  <a:close/>
                </a:path>
              </a:pathLst>
            </a:custGeom>
            <a:blipFill>
              <a:blip r:embed="rId3"/>
              <a:stretch>
                <a:fillRect l="-35593" r="-3559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04445" y="7324870"/>
            <a:ext cx="5870447" cy="2962130"/>
          </a:xfrm>
          <a:custGeom>
            <a:avLst/>
            <a:gdLst/>
            <a:ahLst/>
            <a:cxnLst/>
            <a:rect l="l" t="t" r="r" b="b"/>
            <a:pathLst>
              <a:path w="5870447" h="2962130">
                <a:moveTo>
                  <a:pt x="0" y="0"/>
                </a:moveTo>
                <a:lnTo>
                  <a:pt x="5870446" y="0"/>
                </a:lnTo>
                <a:lnTo>
                  <a:pt x="5870446" y="2962130"/>
                </a:lnTo>
                <a:lnTo>
                  <a:pt x="0" y="296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13702" y="7490086"/>
            <a:ext cx="3782187" cy="4114800"/>
          </a:xfrm>
          <a:custGeom>
            <a:avLst/>
            <a:gdLst/>
            <a:ahLst/>
            <a:cxnLst/>
            <a:rect l="l" t="t" r="r" b="b"/>
            <a:pathLst>
              <a:path w="3782187" h="4114800">
                <a:moveTo>
                  <a:pt x="0" y="0"/>
                </a:moveTo>
                <a:lnTo>
                  <a:pt x="3782187" y="0"/>
                </a:lnTo>
                <a:lnTo>
                  <a:pt x="37821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78335" y="744789"/>
            <a:ext cx="9750099" cy="152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DIMENSIONALITY REDUCTION (PCA)</a:t>
            </a:r>
            <a:endParaRPr lang="en-US" sz="497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78335" y="2661863"/>
            <a:ext cx="8783131" cy="66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735" spc="24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Since the embeddings are high-dimensional, Principal Component Analysis (PCA) was applied.</a:t>
            </a:r>
            <a:endParaRPr lang="en-US" sz="1735" spc="24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03584" y="4670173"/>
            <a:ext cx="5910018" cy="61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PCA reduces the high-dimensional feature vectors to just 2 dimensions, making the data easier to visualize.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3584" y="6396409"/>
            <a:ext cx="5910018" cy="61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It is used primarily for visualization, allowing us to see patterns and relationships between images.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03584" y="8329838"/>
            <a:ext cx="5910018" cy="124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1550" spc="2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PCA helps in understanding the distribution of clusters and how similar or different the images are within the feature space.</a:t>
            </a:r>
            <a:endParaRPr lang="en-US" sz="1550" spc="2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250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8503584" y="4179506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Dimensionality Reduction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03584" y="5905741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03584" y="7839171"/>
            <a:ext cx="4461019" cy="33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120" b="1" spc="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Cluster Insights</a:t>
            </a:r>
            <a:endParaRPr lang="en-US" sz="2120" b="1" spc="2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978335" y="4036631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01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78335" y="5762866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02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78335" y="7696296"/>
            <a:ext cx="1448831" cy="107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6060" b="1">
                <a:solidFill>
                  <a:srgbClr val="5383FE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03</a:t>
            </a:r>
            <a:endParaRPr lang="en-US" sz="6060" b="1">
              <a:solidFill>
                <a:srgbClr val="5383FE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5791</Words>
  <Application>WPS Presentation</Application>
  <PresentationFormat>On-screen Show (4:3)</PresentationFormat>
  <Paragraphs>282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DM Sans Bold</vt:lpstr>
      <vt:lpstr>Canva Sans Bold</vt:lpstr>
      <vt:lpstr>Canva Sans</vt:lpstr>
      <vt:lpstr>Arial</vt:lpstr>
      <vt:lpstr>Montserrat Ultra-Bold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Navy Modern Technology Innovation Presentation</dc:title>
  <dc:creator/>
  <cp:lastModifiedBy>Sumama Madda</cp:lastModifiedBy>
  <cp:revision>2</cp:revision>
  <dcterms:created xsi:type="dcterms:W3CDTF">2006-08-16T00:00:00Z</dcterms:created>
  <dcterms:modified xsi:type="dcterms:W3CDTF">2026-01-07T01:13:05Z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84779405C0E1427EB0C273B06A44A765_12</vt:lpwstr>
  </property>
  <property fmtid="{D5CDD505-2E9C-101B-9397-08002B2CF9AE}" pid="3" name="KSOProductBuildVer">
    <vt:lpwstr>2057-12.2.0.23196</vt:lpwstr>
  </property>
</Properties>
</file>